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75" r:id="rId11"/>
    <p:sldId id="273" r:id="rId12"/>
    <p:sldId id="266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9AAA-2D45-40C5-C1A0-D91E7DE55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7DBE1-4DFF-7EEB-87AE-0AAEEE4E5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07-6EC0-DFB3-C5A9-A74AD14A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77D01-B4D3-E944-7BDF-9DCDE0CA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BEF26-B964-80F2-05DE-C4F9E118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2AA8-220A-CC2A-124E-1FFD6A27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2F4E8-8A4E-DE76-BD54-4A7EA019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5778D-3EA3-5AA1-0367-F02D9E3D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796F2-08B5-B641-411B-C4F29A8C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82387-0F4A-FA16-656F-3DCEB504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86E81A-73A4-F808-E6FE-E9FFD45AE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1BB1-9A56-5A70-D80C-D9BB99D8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5A484-7A81-2926-34F1-38063B18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66B0F-F0B2-FBDA-B0EE-515DC5DA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1D2BD-CE71-3089-7055-30BE54C8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6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503C-865B-3913-ADBC-3B69064D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F2F3C-F821-BAFE-2388-6BFD867EB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F4BA5-9894-5834-959C-25FF3C25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572B-A82C-6653-38FA-22640E8D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FC882-A2AE-112F-1075-54AF4398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4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908E-0715-6ACA-9876-3672174C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76BA-3CD8-42C9-3234-9982C9BDD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1F7FD-41DC-C8D3-536C-EFCB791D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B4F8B-03F3-F3AF-1850-A319E22D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845D2-06C7-72B7-B88D-BCEE29CB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8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AC85C-E492-D185-EF02-6BBB8364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C161-1815-9A53-21DB-168AF5E17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23B6A-D7AC-D646-E150-820A533C9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02931-4CE2-5EF0-94AC-4707C501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B2448-7F84-4B25-A932-DF782F97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BC53C-5ABD-3611-8F78-16FF61D0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0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E43A-A2A8-E741-339A-D0DBB2BD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1ACE3-7874-FC2B-8C9F-3BCD4C811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2943E-0032-A8B7-E271-CF82FA18B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A7101-91C2-3744-D528-C7BF1F833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DA592-27B1-8334-B51B-1C2F3973E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D27BD-E8F7-D4AC-EFD4-2F1E1AB8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0327C-E70C-62CA-1505-9C37252D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393B1-D280-B61F-14B9-50757038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5A8B-0E07-F544-A54B-B6025CDC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E5108-EE32-8D2B-CEB7-CA09AA14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D0D3B-78FF-D1EA-7DC0-26DE4780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3CC0D-AB80-65F2-A076-6982CE04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4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92F6-9DCC-6BC0-BC65-87D519D0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CCFD9-2F1D-8009-9E92-717B594C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33947-8CF7-09CD-F376-9D797DD1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8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3D36-69E0-1BE7-4EB5-65BF5D60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5247E-269F-73E9-76D0-73093B0F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814F-DEA1-451D-628E-5F2BC3370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BD7C-1CA3-C1C8-21FF-334D5FAA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FB2D3-EAC8-8C29-9FC1-9CF32677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FB6A-26E7-AE23-D1FA-D5D6BE0B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92E1-D5C2-002C-7914-8FF2E178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18346F-8CA2-1640-7476-FC688214B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EE378-188F-7095-8741-E586A5011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E1AA9-8014-5532-F7D6-43280D15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694C6-A42C-1F00-FD14-1C113BE86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9DD01-B527-EB0B-1E28-0EBDD8ED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8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2E0B96-8AE8-088B-90DE-EF8F99EB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8F6C3-7D77-A0BB-7DE6-F1A22C27F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0549B-8AFB-2084-952E-951BFB25C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42A0C-D4A9-4399-BA46-9395EC4720D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E751-1ACE-1F6A-8DF7-C5C358656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CABE8-DC3C-3900-7FF6-03E1285AA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13E5A-AFA9-4CF1-83E2-D4A46AE3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D01A3-B939-0CF4-88A5-74199036C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9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D6AE1-6EFF-5A92-B5B4-076597A922F4}"/>
              </a:ext>
            </a:extLst>
          </p:cNvPr>
          <p:cNvSpPr txBox="1">
            <a:spLocks noChangeArrowheads="1"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FWC’s wading bird surveys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045308-BB3B-BACA-FDFA-B893D81BE63A}"/>
              </a:ext>
            </a:extLst>
          </p:cNvPr>
          <p:cNvSpPr txBox="1"/>
          <p:nvPr/>
        </p:nvSpPr>
        <p:spPr>
          <a:xfrm>
            <a:off x="10036137" y="5726441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9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Direct counts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be performed by a single person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Appropriate for small colonies where most or all nests can be observed.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Simple tally of nesting pairs or nests based on direct observation from a safe distance.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A group of birds on a tree&#10;&#10;Description automatically generated with medium confidence">
            <a:extLst>
              <a:ext uri="{FF2B5EF4-FFF2-40B4-BE49-F238E27FC236}">
                <a16:creationId xmlns:a16="http://schemas.microsoft.com/office/drawing/2014/main" id="{6D80B0D4-95D4-68C9-7C35-06292621E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0" y="1980879"/>
            <a:ext cx="7315682" cy="48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9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Flight line surveys (which can be a challenge!)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8"/>
            <a:ext cx="4243589" cy="3926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Requires 2+ people.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Must occur in early morning and during late incubation/early nestling periods.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Used when a site is too large, or species too concealed, to conduct a direct count.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Counts all incoming and outgoing birds.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be overwhelming at large/speciose colonies.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29026-FA5B-139C-661A-8969C0AFE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45" y="1363931"/>
            <a:ext cx="6329807" cy="54940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72C914-BC69-69FB-7D47-48698294887F}"/>
              </a:ext>
            </a:extLst>
          </p:cNvPr>
          <p:cNvCxnSpPr>
            <a:cxnSpLocks/>
          </p:cNvCxnSpPr>
          <p:nvPr/>
        </p:nvCxnSpPr>
        <p:spPr bwMode="auto">
          <a:xfrm>
            <a:off x="6270863" y="1858297"/>
            <a:ext cx="482164" cy="157070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610456-FE71-4FFE-5EFC-4497DEEE0E76}"/>
              </a:ext>
            </a:extLst>
          </p:cNvPr>
          <p:cNvCxnSpPr>
            <a:cxnSpLocks/>
          </p:cNvCxnSpPr>
          <p:nvPr/>
        </p:nvCxnSpPr>
        <p:spPr bwMode="auto">
          <a:xfrm>
            <a:off x="6341806" y="1858297"/>
            <a:ext cx="3060738" cy="1014602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1063FC-474F-5A4B-4743-613E6A4BC1ED}"/>
              </a:ext>
            </a:extLst>
          </p:cNvPr>
          <p:cNvCxnSpPr>
            <a:cxnSpLocks/>
          </p:cNvCxnSpPr>
          <p:nvPr/>
        </p:nvCxnSpPr>
        <p:spPr bwMode="auto">
          <a:xfrm>
            <a:off x="7683910" y="3985102"/>
            <a:ext cx="4391751" cy="2814772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A445A-D831-8075-EBAA-180DF91114DD}"/>
              </a:ext>
            </a:extLst>
          </p:cNvPr>
          <p:cNvCxnSpPr>
            <a:cxnSpLocks/>
          </p:cNvCxnSpPr>
          <p:nvPr/>
        </p:nvCxnSpPr>
        <p:spPr bwMode="auto">
          <a:xfrm>
            <a:off x="9879785" y="3170903"/>
            <a:ext cx="2195876" cy="3538088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2666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Written protocols for both survey methods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Adapted from our internal protocols specifically for you.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Let us know where/how they lack clarity to improve them for 2024.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F0CA53-3377-0CFD-9B56-3467BE81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45" y="1127956"/>
            <a:ext cx="6524880" cy="573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9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Data entry spreadsheets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These are formatted to be compatible with our database.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recognize that not everyone will have Microsoft Excel.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0976ADBF-8A72-2D84-D39E-8E8CEA06F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r="26060"/>
          <a:stretch/>
        </p:blipFill>
        <p:spPr>
          <a:xfrm>
            <a:off x="6754761" y="39283"/>
            <a:ext cx="5437239" cy="681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Data entry spreadsheets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These are formatted to be compatible with our database.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recognize that not everyone will have Microsoft Excel.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8386A41F-712E-9C71-D6D3-A62AAC8C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62" y="1814052"/>
            <a:ext cx="6806487" cy="50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websites to submit data to us: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 a colony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A picture containing text, bird, screenshot&#10;&#10;Description automatically generated">
            <a:extLst>
              <a:ext uri="{FF2B5EF4-FFF2-40B4-BE49-F238E27FC236}">
                <a16:creationId xmlns:a16="http://schemas.microsoft.com/office/drawing/2014/main" id="{87537D59-A217-83D7-6F8B-C1D3442F7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44" y="0"/>
            <a:ext cx="5623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7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websites to submit data to us: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 a colony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Submit survey data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u="sng" dirty="0"/>
              <a:t>Close out the request for log-in information.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 descr="A picture containing text, screenshot, bird&#10;&#10;Description automatically generated">
            <a:extLst>
              <a:ext uri="{FF2B5EF4-FFF2-40B4-BE49-F238E27FC236}">
                <a16:creationId xmlns:a16="http://schemas.microsoft.com/office/drawing/2014/main" id="{3B1C785A-3934-5049-0A2F-2378C207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9" y="0"/>
            <a:ext cx="552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websites to submit data to us: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 a colony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Submit survey data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Both sites have a map of existing colony data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05179B98-1697-9A36-8778-86C96830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1097912"/>
            <a:ext cx="6049219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FWC resources for Audubon volunteers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websites to submit data to us: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 a colony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Submit survey data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Both sites have a map of existing colony data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Neither site has been tested by external users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05179B98-1697-9A36-8778-86C96830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1097912"/>
            <a:ext cx="6049219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3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dirty="0">
                <a:latin typeface="+mj-lt"/>
                <a:ea typeface="+mj-ea"/>
                <a:cs typeface="+mj-cs"/>
              </a:rPr>
              <a:t>Why do we conduct surveys?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Finger on the pulse of important colonies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Understand the distribution of imperiled species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Prioritize restoration efforts at regional and statewide levels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Inform FWC’s permitting guidelines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Assist our federal and flyway partners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E7BEF-68E4-ED29-0C86-7DB90D9F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r="284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635FB-F40B-D80C-27C6-76F94838E4FF}"/>
              </a:ext>
            </a:extLst>
          </p:cNvPr>
          <p:cNvSpPr txBox="1"/>
          <p:nvPr/>
        </p:nvSpPr>
        <p:spPr>
          <a:xfrm>
            <a:off x="260041" y="646118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6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dirty="0">
                <a:latin typeface="+mj-lt"/>
                <a:ea typeface="+mj-ea"/>
                <a:cs typeface="+mj-cs"/>
              </a:rPr>
              <a:t>FWC’s new wading bird database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Completed in April 2022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FWC staff and other professional biologists are to contribute data annually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 date, we have not sought or accepted data from volunteers.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Unlike the Florida Shorebird Database, there are no staff dedicated to its operation or to QA/QC.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B550282-CF8C-DC07-AF5A-A5DCAC62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85" y="1876585"/>
            <a:ext cx="7371933" cy="492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We want your help in 2024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U.S. Fish and Wildlife Service is coordinating a 2024 wading bird survey throughout the Atlantic Flyway.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Of special interest is double-crested cormorant surveys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We will be soliciting colony location info from the public.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FWC is co-leading a statewide reddish egret survey in 2024.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E7BEF-68E4-ED29-0C86-7DB90D9F7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000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4654296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What might the help in 2024 look like?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E7BEF-68E4-ED29-0C86-7DB90D9F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7873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Reporting the existence of a colony.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Reporting the species composition of a colony.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Surveying a colony.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48C95-421D-9926-1767-058D2503C5CE}"/>
              </a:ext>
            </a:extLst>
          </p:cNvPr>
          <p:cNvSpPr txBox="1"/>
          <p:nvPr/>
        </p:nvSpPr>
        <p:spPr>
          <a:xfrm>
            <a:off x="4168363" y="644573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8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So what do we want to do in 2023?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Conduct a </a:t>
            </a:r>
            <a:r>
              <a:rPr lang="en-US" sz="2800" u="sng" dirty="0"/>
              <a:t>trial run</a:t>
            </a:r>
            <a:r>
              <a:rPr lang="en-US" sz="2800" dirty="0"/>
              <a:t> of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FWC’s survey protocols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FWC’s datasheets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FWC’s web-based data submission forms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Coordination with land managers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E7BEF-68E4-ED29-0C86-7DB90D9F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3903" r="-1305" b="296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E4D5AB-A02F-2F98-90AB-027C43E83E32}"/>
              </a:ext>
            </a:extLst>
          </p:cNvPr>
          <p:cNvSpPr txBox="1"/>
          <p:nvPr/>
        </p:nvSpPr>
        <p:spPr>
          <a:xfrm>
            <a:off x="260041" y="646118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8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Words of caution for 2023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are really glad Audubon reached out, but we have substantial capacity issues.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2023 is a pilot year, and the effort should be modest.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E7BEF-68E4-ED29-0C86-7DB90D9F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3903" r="-1305" b="296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E4D5AB-A02F-2F98-90AB-027C43E83E32}"/>
              </a:ext>
            </a:extLst>
          </p:cNvPr>
          <p:cNvSpPr txBox="1"/>
          <p:nvPr/>
        </p:nvSpPr>
        <p:spPr>
          <a:xfrm>
            <a:off x="260041" y="646118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0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D01A3-B939-0CF4-88A5-74199036C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D6AE1-6EFF-5A92-B5B4-076597A922F4}"/>
              </a:ext>
            </a:extLst>
          </p:cNvPr>
          <p:cNvSpPr txBox="1">
            <a:spLocks noChangeArrowheads="1"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FWC’s survey protocols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045308-BB3B-BACA-FDFA-B893D81BE63A}"/>
              </a:ext>
            </a:extLst>
          </p:cNvPr>
          <p:cNvSpPr txBox="1"/>
          <p:nvPr/>
        </p:nvSpPr>
        <p:spPr>
          <a:xfrm>
            <a:off x="10036137" y="5726441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 by Ann Macias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8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15EA7-B45D-71C8-7690-3F31B596560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Preface: counting nesting wading birds is hard!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6487C-AAE3-1D50-93B3-E4F900BD049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Our 2016 statewide estimate of reddish egrets was </a:t>
            </a:r>
            <a:r>
              <a:rPr lang="en-US" sz="2800" b="1" dirty="0"/>
              <a:t>480 pairs (95% CI: 375-606)</a:t>
            </a:r>
            <a:r>
              <a:rPr lang="en-US" sz="2800" dirty="0"/>
              <a:t>.  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Sources of uncertainty: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Observers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Seasonal phenology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Daily variation in bird activity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79AF3C-21E8-2549-2663-8A0BAAEE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2140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281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605</Words>
  <Application>Microsoft Office PowerPoint</Application>
  <PresentationFormat>Widescreen</PresentationFormat>
  <Paragraphs>115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Andrew</dc:creator>
  <cp:lastModifiedBy>Mary Conte</cp:lastModifiedBy>
  <cp:revision>6</cp:revision>
  <dcterms:created xsi:type="dcterms:W3CDTF">2023-04-26T11:35:16Z</dcterms:created>
  <dcterms:modified xsi:type="dcterms:W3CDTF">2023-05-10T18:08:23Z</dcterms:modified>
</cp:coreProperties>
</file>